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3366-706D-86ED-2223-6778DBDAF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B2D719-A613-1EDE-4AB1-6F818FC92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4B668-049D-5A1B-0489-53F5CF1D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3352-492D-E9A8-A4FD-D23CA1B4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849D3-0444-D706-E059-2F1827D2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5D90-A2B3-5CC8-69F5-736BF21B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06788-ED5D-EFCC-8E03-A1BB4E7CA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F825D-6508-B4B1-8145-D25F3127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32BCB-4500-5794-2B29-5BBF0F60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B3B5D-6B51-9DFA-3ADC-B4A2A63A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2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D39F13-C323-D957-DEF7-A5653CDF8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FF78B-D68C-2165-C760-38F3F6DB9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A259-BDE2-249F-8C4A-7AADF37F1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9B86-4D17-5EFF-7AF8-1B70094B3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F006-E302-C49D-32C0-5307AE6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DC94-D64B-3015-5714-913C1E43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775DC-B185-A387-C7EA-47ED81DD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A0F9E-1277-BA45-4D1A-87FA27D0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7A11-6A49-D224-4FDD-B5313A3F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5922-96C8-EEBF-1FF8-94181110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2A40-4EC5-45A0-7098-95310C86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1AC46-50EF-2A97-E707-A2E911701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92CFB-E53F-BDE4-323E-B28FE4F0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A8822-E5F9-DBCB-22DF-A2737DA1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9CFF-649A-AFF1-B24C-26D65302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1167-A59F-B2FC-54FC-95B3F065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B114-2476-148F-86BC-BB09C66A4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958CB-95AD-D61E-422A-FA3E567BC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8F093-676E-84B2-672B-6ADD4E06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A55E0-87AF-6E16-3C69-6E83D062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92713-9BE8-7BDB-C916-8CDC6105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2FB6-4D32-BC59-0373-E66D3E48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A236-F0C2-21A3-37B4-2A972D1A9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23FFB-734B-E637-271B-1BA51EA72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CA2D4-F73D-B858-E9A6-9671FC7E7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720CF-EA21-39F2-2076-189FF7895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15700-1682-759A-FBDB-EF133F80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6AA79-AA37-25E6-E9E3-06671D02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BEA81-E083-4035-B1BA-DC37BE4B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D4BE-43C9-1B1F-0C67-F257A5CB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F745F-7089-B1B8-B51C-0EAF037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CC7C3-ADD1-C27A-AFCF-C5BB34EE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85E38-DFF4-6F8B-A1F2-EA06159D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5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DF033-9746-C371-CBF9-53B052CF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BF377-F36D-452D-9CE0-76453CDB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6CA88-951D-8426-D8F7-EB2E2A06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DD35-9EA9-2E56-0009-0E8EC04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97823-40AE-D008-D7AE-6F73C7F05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3437C-E13A-F757-B08E-A9A47046C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10B98-6DB1-82F9-F543-649CB63D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642DE-B3B0-AF23-1E04-05136005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C103F-96AA-CB97-1E40-76286247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BED8-0017-A3DE-2ACA-452EB653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21EA0-309B-168A-6266-C7114C917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60E5C-A297-B231-4280-2EDECE1AF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5A172-B212-BE81-27FE-9AA17756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34439-6468-6658-363E-E2B646EB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47A68-54F0-7B70-D4F1-3DE9488B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7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87F94-76AA-037F-35C8-D7538D72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ADE5E-F65E-B986-B409-65812C43C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FE15E-EF4C-6B56-9073-66DDE516E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4EA1-6986-4A09-8496-DDD98AAF22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20824-139F-0570-F3A1-9B81D19E4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C452-0078-EDAB-9F57-5A4461A9E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C1764-EDE1-41F9-A366-47697282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eb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A006-4937-EBEA-2FBB-BD8BEB326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385763"/>
            <a:ext cx="9615488" cy="3043237"/>
          </a:xfrm>
        </p:spPr>
        <p:txBody>
          <a:bodyPr>
            <a:normAutofit/>
          </a:bodyPr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0" u="none" strike="noStrike" baseline="0" dirty="0">
                <a:solidFill>
                  <a:srgbClr val="00FF00"/>
                </a:solidFill>
                <a:latin typeface="Calibri" panose="020F0502020204030204" pitchFamily="34" charset="0"/>
              </a:rPr>
              <a:t>Implementation of Mobile (Pulsed-Laser) Fiber-Optic Sensors for High-Res Lunar Seismicity and Sub-Surface Resource Detection </a:t>
            </a:r>
            <a:endParaRPr lang="en-US" sz="4400" dirty="0">
              <a:solidFill>
                <a:srgbClr val="00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7AB05-FA2A-5BE7-DA62-36115D980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0488"/>
            <a:ext cx="9144000" cy="134884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FF00"/>
                </a:solidFill>
              </a:rPr>
              <a:t>Distributed Acoustic Sensing (DAS) for Lunar Habitat </a:t>
            </a:r>
            <a:r>
              <a:rPr lang="en-US" sz="3200" u="sng" dirty="0">
                <a:solidFill>
                  <a:srgbClr val="00FF00"/>
                </a:solidFill>
              </a:rPr>
              <a:t>General Safety </a:t>
            </a:r>
            <a:r>
              <a:rPr lang="en-US" sz="3200" dirty="0">
                <a:solidFill>
                  <a:srgbClr val="00FF00"/>
                </a:solidFill>
              </a:rPr>
              <a:t>&amp; </a:t>
            </a:r>
            <a:r>
              <a:rPr lang="en-US" sz="3200" u="sng" dirty="0">
                <a:solidFill>
                  <a:srgbClr val="00FF00"/>
                </a:solidFill>
              </a:rPr>
              <a:t>Lunar Resource Mining</a:t>
            </a:r>
            <a:r>
              <a:rPr lang="en-US" sz="3200" dirty="0">
                <a:solidFill>
                  <a:srgbClr val="00FF00"/>
                </a:solidFill>
              </a:rPr>
              <a:t> – a multi-purpose utility</a:t>
            </a:r>
          </a:p>
          <a:p>
            <a:endParaRPr lang="en-US" sz="3200" dirty="0">
              <a:solidFill>
                <a:srgbClr val="00FF00"/>
              </a:solidFill>
            </a:endParaRPr>
          </a:p>
          <a:p>
            <a:r>
              <a:rPr lang="en-US" sz="2800" dirty="0">
                <a:solidFill>
                  <a:srgbClr val="00FF00"/>
                </a:solidFill>
              </a:rPr>
              <a:t>Proposal &amp; Concept Design: Michael Ricciardi marz62@yahoo.com</a:t>
            </a:r>
          </a:p>
        </p:txBody>
      </p:sp>
    </p:spTree>
    <p:extLst>
      <p:ext uri="{BB962C8B-B14F-4D97-AF65-F5344CB8AC3E}">
        <p14:creationId xmlns:p14="http://schemas.microsoft.com/office/powerpoint/2010/main" val="3825480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CF980-F527-3823-A4D5-2049159A8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6" y="1055680"/>
            <a:ext cx="6219987" cy="3953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FB22B-1FC9-2662-8E35-4301346C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82" y="703785"/>
            <a:ext cx="5362792" cy="4657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D5720D-9F52-3402-0CF2-D80EFDB09A16}"/>
              </a:ext>
            </a:extLst>
          </p:cNvPr>
          <p:cNvSpPr txBox="1"/>
          <p:nvPr/>
        </p:nvSpPr>
        <p:spPr>
          <a:xfrm>
            <a:off x="1071563" y="5614988"/>
            <a:ext cx="101155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Implementations/Applications of a Pulsed-Laser Fiber-Optic Cable “Interrogator” (source: </a:t>
            </a:r>
            <a:r>
              <a:rPr lang="en-US" sz="2800" i="1" dirty="0">
                <a:solidFill>
                  <a:srgbClr val="FFFF00"/>
                </a:solidFill>
              </a:rPr>
              <a:t>Science – </a:t>
            </a:r>
            <a:r>
              <a:rPr lang="en-US" sz="2800" dirty="0">
                <a:solidFill>
                  <a:srgbClr val="FFFF00"/>
                </a:solidFill>
              </a:rPr>
              <a:t>10 Dec, 2021, pg. 1315)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8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D5568-665F-FD77-A09C-4D3749FB5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0" y="234097"/>
            <a:ext cx="5579022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DEA4D-3BFF-8502-464F-E3C26D08F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43" y="234097"/>
            <a:ext cx="5617077" cy="50303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702E5-0DFA-32ED-0798-0C8026A0F7B3}"/>
              </a:ext>
            </a:extLst>
          </p:cNvPr>
          <p:cNvSpPr txBox="1"/>
          <p:nvPr/>
        </p:nvSpPr>
        <p:spPr>
          <a:xfrm>
            <a:off x="325580" y="5000625"/>
            <a:ext cx="592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BENEFITS: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Thousands of sensors (equivalent) per single cable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Multi-purpose usage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High-resolution temporal/spatial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Low cost &amp; efficient (time, maintenance)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DF1F2-870B-4830-9C25-C51E5F1C2816}"/>
              </a:ext>
            </a:extLst>
          </p:cNvPr>
          <p:cNvSpPr txBox="1"/>
          <p:nvPr/>
        </p:nvSpPr>
        <p:spPr>
          <a:xfrm>
            <a:off x="6249343" y="5407378"/>
            <a:ext cx="5773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Enable/facilitate (future) quantum-classical communication capacity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FF00"/>
                </a:solidFill>
              </a:rPr>
              <a:t>FO Cables may be manufactured in situ (using silica from lunar regolith)</a:t>
            </a:r>
          </a:p>
        </p:txBody>
      </p:sp>
    </p:spTree>
    <p:extLst>
      <p:ext uri="{BB962C8B-B14F-4D97-AF65-F5344CB8AC3E}">
        <p14:creationId xmlns:p14="http://schemas.microsoft.com/office/powerpoint/2010/main" val="327870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5475C-0591-F8E9-AF3D-D167E8BDD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6462" y="-902064"/>
            <a:ext cx="6471468" cy="87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8A214-8461-BBE4-DF93-99A93791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3" y="1557338"/>
            <a:ext cx="11835493" cy="320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0B774-2E28-7B58-7A84-12A7A5CC4AC4}"/>
              </a:ext>
            </a:extLst>
          </p:cNvPr>
          <p:cNvSpPr txBox="1"/>
          <p:nvPr/>
        </p:nvSpPr>
        <p:spPr>
          <a:xfrm>
            <a:off x="2228850" y="531495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Close-up Detail of Concept Design – </a:t>
            </a:r>
            <a:r>
              <a:rPr lang="en-US" sz="2800" dirty="0" err="1">
                <a:solidFill>
                  <a:srgbClr val="FFFF00"/>
                </a:solidFill>
              </a:rPr>
              <a:t>pLFO</a:t>
            </a:r>
            <a:r>
              <a:rPr lang="en-US" sz="2800" dirty="0">
                <a:solidFill>
                  <a:srgbClr val="FFFF00"/>
                </a:solidFill>
              </a:rPr>
              <a:t> Tech &amp; Rover-installed Apparatus</a:t>
            </a:r>
          </a:p>
        </p:txBody>
      </p:sp>
    </p:spTree>
    <p:extLst>
      <p:ext uri="{BB962C8B-B14F-4D97-AF65-F5344CB8AC3E}">
        <p14:creationId xmlns:p14="http://schemas.microsoft.com/office/powerpoint/2010/main" val="344428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DBB18-619A-23D5-EEEC-C733DD424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6" y="960792"/>
            <a:ext cx="4252910" cy="4252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E4C93-53FA-7B8E-ACCE-6BE21C06E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134005"/>
            <a:ext cx="6900864" cy="3929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88109C-BA64-F6EC-BC5F-DF139B4D1F0C}"/>
              </a:ext>
            </a:extLst>
          </p:cNvPr>
          <p:cNvSpPr txBox="1"/>
          <p:nvPr/>
        </p:nvSpPr>
        <p:spPr>
          <a:xfrm>
            <a:off x="438151" y="5610579"/>
            <a:ext cx="11324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            Special Case Usage of </a:t>
            </a:r>
            <a:r>
              <a:rPr lang="en-US" sz="2400" b="1" dirty="0" err="1">
                <a:solidFill>
                  <a:srgbClr val="FFFF00"/>
                </a:solidFill>
              </a:rPr>
              <a:t>pLFO</a:t>
            </a:r>
            <a:r>
              <a:rPr lang="en-US" sz="2400" b="1" dirty="0">
                <a:solidFill>
                  <a:srgbClr val="FFFF00"/>
                </a:solidFill>
              </a:rPr>
              <a:t> sensors : Unknown Lunar Fault Zone Detection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(reference: Z. Zhan, CIT - 2021 </a:t>
            </a:r>
            <a:r>
              <a:rPr lang="en-US" sz="2000" b="1" i="1" dirty="0">
                <a:solidFill>
                  <a:srgbClr val="FFFF00"/>
                </a:solidFill>
              </a:rPr>
              <a:t>Science </a:t>
            </a:r>
            <a:r>
              <a:rPr lang="en-US" sz="2000" b="1" dirty="0">
                <a:solidFill>
                  <a:srgbClr val="FFFF00"/>
                </a:solidFill>
              </a:rPr>
              <a:t>feature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article reference)</a:t>
            </a:r>
          </a:p>
        </p:txBody>
      </p:sp>
    </p:spTree>
    <p:extLst>
      <p:ext uri="{BB962C8B-B14F-4D97-AF65-F5344CB8AC3E}">
        <p14:creationId xmlns:p14="http://schemas.microsoft.com/office/powerpoint/2010/main" val="194356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5353A-0BD1-E974-9830-AFB9811BA04A}"/>
              </a:ext>
            </a:extLst>
          </p:cNvPr>
          <p:cNvSpPr txBox="1"/>
          <p:nvPr/>
        </p:nvSpPr>
        <p:spPr>
          <a:xfrm>
            <a:off x="814388" y="228600"/>
            <a:ext cx="1081563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</a:rPr>
              <a:t>       Technical Challenges / Obstacles for implementation of </a:t>
            </a:r>
            <a:r>
              <a:rPr lang="en-US" sz="2800" b="1" dirty="0" err="1">
                <a:solidFill>
                  <a:srgbClr val="00FF00"/>
                </a:solidFill>
              </a:rPr>
              <a:t>pLFOs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endParaRPr lang="en-US" sz="2000" dirty="0">
              <a:solidFill>
                <a:srgbClr val="00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FF00"/>
                </a:solidFill>
              </a:rPr>
              <a:t>Large Data sets – terabytes –&gt; petabytes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FF00"/>
              </a:solidFill>
            </a:endParaRPr>
          </a:p>
          <a:p>
            <a:r>
              <a:rPr lang="en-US" sz="2400" dirty="0">
                <a:solidFill>
                  <a:srgbClr val="00FF00"/>
                </a:solidFill>
              </a:rPr>
              <a:t>        Solutions: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 - use of </a:t>
            </a:r>
            <a:r>
              <a:rPr lang="en-US" sz="2400" b="1" dirty="0">
                <a:solidFill>
                  <a:srgbClr val="00FF00"/>
                </a:solidFill>
              </a:rPr>
              <a:t>AI</a:t>
            </a:r>
            <a:r>
              <a:rPr lang="en-US" sz="2400" dirty="0">
                <a:solidFill>
                  <a:srgbClr val="00FF00"/>
                </a:solidFill>
              </a:rPr>
              <a:t>  for </a:t>
            </a:r>
            <a:r>
              <a:rPr lang="en-US" sz="2400" u="sng" dirty="0">
                <a:solidFill>
                  <a:srgbClr val="00FF00"/>
                </a:solidFill>
              </a:rPr>
              <a:t>pattern recognition</a:t>
            </a:r>
            <a:r>
              <a:rPr lang="en-US" sz="2400" dirty="0">
                <a:solidFill>
                  <a:srgbClr val="00FF00"/>
                </a:solidFill>
              </a:rPr>
              <a:t> – relevant data v. noise (or ‘baseline’ data)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 - improved </a:t>
            </a:r>
            <a:r>
              <a:rPr lang="en-US" sz="2400" u="sng" dirty="0">
                <a:solidFill>
                  <a:srgbClr val="00FF00"/>
                </a:solidFill>
              </a:rPr>
              <a:t>software</a:t>
            </a:r>
            <a:r>
              <a:rPr lang="en-US" sz="2400" dirty="0">
                <a:solidFill>
                  <a:srgbClr val="00FF00"/>
                </a:solidFill>
              </a:rPr>
              <a:t> &gt; data compression, etc. and/or </a:t>
            </a:r>
            <a:r>
              <a:rPr lang="en-US" sz="2400" u="sng" dirty="0">
                <a:solidFill>
                  <a:srgbClr val="00FF00"/>
                </a:solidFill>
              </a:rPr>
              <a:t>dedicated servers </a:t>
            </a:r>
            <a:r>
              <a:rPr lang="en-US" sz="2400" dirty="0">
                <a:solidFill>
                  <a:srgbClr val="00FF00"/>
                </a:solidFill>
              </a:rPr>
              <a:t>at 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   Moonbase (or on Earth / ISS via satellite transmission relay)</a:t>
            </a:r>
          </a:p>
          <a:p>
            <a:endParaRPr lang="en-US" sz="2400" dirty="0">
              <a:solidFill>
                <a:srgbClr val="00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FF00"/>
                </a:solidFill>
              </a:rPr>
              <a:t> </a:t>
            </a:r>
            <a:r>
              <a:rPr lang="en-US" sz="2400" b="1" dirty="0">
                <a:solidFill>
                  <a:srgbClr val="00FF00"/>
                </a:solidFill>
              </a:rPr>
              <a:t>Weight of FO cables for extended distance deployment </a:t>
            </a:r>
            <a:r>
              <a:rPr lang="en-US" sz="2400" dirty="0">
                <a:solidFill>
                  <a:srgbClr val="00FF00"/>
                </a:solidFill>
              </a:rPr>
              <a:t>– transported via rovers (or other lunar utility vehicle) – probable lunar rover </a:t>
            </a:r>
            <a:r>
              <a:rPr lang="en-US" sz="2400" u="sng" dirty="0">
                <a:solidFill>
                  <a:srgbClr val="00FF00"/>
                </a:solidFill>
              </a:rPr>
              <a:t>power drain</a:t>
            </a:r>
          </a:p>
          <a:p>
            <a:endParaRPr lang="en-US" sz="2400" u="sng" dirty="0">
              <a:solidFill>
                <a:srgbClr val="00FF00"/>
              </a:solidFill>
            </a:endParaRPr>
          </a:p>
          <a:p>
            <a:r>
              <a:rPr lang="en-US" sz="2400" dirty="0">
                <a:solidFill>
                  <a:srgbClr val="00FF00"/>
                </a:solidFill>
              </a:rPr>
              <a:t>        Solutions:</a:t>
            </a:r>
            <a:endParaRPr lang="en-US" sz="2400" u="sng" dirty="0">
              <a:solidFill>
                <a:srgbClr val="00FF00"/>
              </a:solidFill>
            </a:endParaRPr>
          </a:p>
          <a:p>
            <a:r>
              <a:rPr lang="en-US" sz="2400" dirty="0">
                <a:solidFill>
                  <a:srgbClr val="00FF00"/>
                </a:solidFill>
              </a:rPr>
              <a:t>     - length limit / scaling -  multiple area/zone measurements with </a:t>
            </a:r>
            <a:r>
              <a:rPr lang="en-US" sz="2400" u="sng" dirty="0">
                <a:solidFill>
                  <a:srgbClr val="00FF00"/>
                </a:solidFill>
              </a:rPr>
              <a:t>same cable </a:t>
            </a:r>
            <a:r>
              <a:rPr lang="en-US" sz="2400" dirty="0">
                <a:solidFill>
                  <a:srgbClr val="00FF00"/>
                </a:solidFill>
              </a:rPr>
              <a:t>– 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  </a:t>
            </a:r>
            <a:r>
              <a:rPr lang="en-US" sz="2400" dirty="0">
                <a:solidFill>
                  <a:srgbClr val="FFFF00"/>
                </a:solidFill>
              </a:rPr>
              <a:t>D</a:t>
            </a:r>
            <a:r>
              <a:rPr lang="en-US" sz="2400" dirty="0">
                <a:solidFill>
                  <a:srgbClr val="00FF00"/>
                </a:solidFill>
              </a:rPr>
              <a:t>eploy,  </a:t>
            </a:r>
            <a:r>
              <a:rPr lang="en-US" sz="2400" dirty="0">
                <a:solidFill>
                  <a:srgbClr val="FFFF00"/>
                </a:solidFill>
              </a:rPr>
              <a:t>R</a:t>
            </a:r>
            <a:r>
              <a:rPr lang="en-US" sz="2400" dirty="0">
                <a:solidFill>
                  <a:srgbClr val="00FF00"/>
                </a:solidFill>
              </a:rPr>
              <a:t>etrieve,  </a:t>
            </a:r>
            <a:r>
              <a:rPr lang="en-US" sz="2400" dirty="0">
                <a:solidFill>
                  <a:srgbClr val="FFFF00"/>
                </a:solidFill>
              </a:rPr>
              <a:t>R</a:t>
            </a:r>
            <a:r>
              <a:rPr lang="en-US" sz="2400" dirty="0">
                <a:solidFill>
                  <a:srgbClr val="00FF00"/>
                </a:solidFill>
              </a:rPr>
              <a:t>e-</a:t>
            </a:r>
            <a:r>
              <a:rPr lang="en-US" sz="2400" dirty="0">
                <a:solidFill>
                  <a:srgbClr val="FFFF00"/>
                </a:solidFill>
              </a:rPr>
              <a:t>D</a:t>
            </a:r>
            <a:r>
              <a:rPr lang="en-US" sz="2400" dirty="0">
                <a:solidFill>
                  <a:srgbClr val="00FF00"/>
                </a:solidFill>
              </a:rPr>
              <a:t>eploy (</a:t>
            </a:r>
            <a:r>
              <a:rPr lang="en-US" sz="2400" dirty="0">
                <a:solidFill>
                  <a:srgbClr val="FFFF00"/>
                </a:solidFill>
              </a:rPr>
              <a:t>DR-RD</a:t>
            </a:r>
            <a:r>
              <a:rPr lang="en-US" sz="2400" dirty="0">
                <a:solidFill>
                  <a:srgbClr val="00FF00"/>
                </a:solidFill>
              </a:rPr>
              <a:t>) – </a:t>
            </a:r>
            <a:r>
              <a:rPr lang="en-US" sz="2400" u="sng" dirty="0">
                <a:solidFill>
                  <a:srgbClr val="00FF00"/>
                </a:solidFill>
              </a:rPr>
              <a:t>targeted deployment </a:t>
            </a:r>
            <a:r>
              <a:rPr lang="en-US" sz="2400" dirty="0">
                <a:solidFill>
                  <a:srgbClr val="00FF00"/>
                </a:solidFill>
              </a:rPr>
              <a:t>for more efficient 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  detection/monitoring</a:t>
            </a:r>
          </a:p>
          <a:p>
            <a:r>
              <a:rPr lang="en-US" sz="2400" dirty="0">
                <a:solidFill>
                  <a:srgbClr val="00FF00"/>
                </a:solidFill>
              </a:rPr>
              <a:t>     - use of </a:t>
            </a:r>
            <a:r>
              <a:rPr lang="en-US" sz="2400" u="sng" dirty="0">
                <a:solidFill>
                  <a:srgbClr val="00FF00"/>
                </a:solidFill>
              </a:rPr>
              <a:t>rover teams</a:t>
            </a:r>
            <a:r>
              <a:rPr lang="en-US" sz="2400" dirty="0">
                <a:solidFill>
                  <a:srgbClr val="00FF00"/>
                </a:solidFill>
              </a:rPr>
              <a:t> (2 or more rovers, with shorter cable units, per zone)</a:t>
            </a:r>
          </a:p>
        </p:txBody>
      </p:sp>
    </p:spTree>
    <p:extLst>
      <p:ext uri="{BB962C8B-B14F-4D97-AF65-F5344CB8AC3E}">
        <p14:creationId xmlns:p14="http://schemas.microsoft.com/office/powerpoint/2010/main" val="1967559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317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  Implementation of Mobile (Pulsed-Laser) Fiber-Optic Sensors for High-Res Lunar Seismicity and Sub-Surface Resource Detection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M. Ricciardi</dc:creator>
  <cp:lastModifiedBy>M. Ricciardi</cp:lastModifiedBy>
  <cp:revision>22</cp:revision>
  <dcterms:created xsi:type="dcterms:W3CDTF">2024-10-20T19:31:08Z</dcterms:created>
  <dcterms:modified xsi:type="dcterms:W3CDTF">2024-10-20T22:19:11Z</dcterms:modified>
</cp:coreProperties>
</file>